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heme/theme5.xml" ContentType="application/vnd.openxmlformats-officedocument.theme+xml"/>
  <Override PartName="/ppt/charts/chart2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63" r:id="rId3"/>
  </p:sldMasterIdLst>
  <p:notesMasterIdLst>
    <p:notesMasterId r:id="rId14"/>
  </p:notesMasterIdLst>
  <p:handoutMasterIdLst>
    <p:handoutMasterId r:id="rId15"/>
  </p:handoutMasterIdLst>
  <p:sldIdLst>
    <p:sldId id="294" r:id="rId4"/>
    <p:sldId id="293" r:id="rId5"/>
    <p:sldId id="376" r:id="rId6"/>
    <p:sldId id="378" r:id="rId7"/>
    <p:sldId id="309" r:id="rId8"/>
    <p:sldId id="307" r:id="rId9"/>
    <p:sldId id="327" r:id="rId10"/>
    <p:sldId id="329" r:id="rId11"/>
    <p:sldId id="377" r:id="rId12"/>
    <p:sldId id="274" r:id="rId1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FF40FF"/>
    <a:srgbClr val="0B5F68"/>
    <a:srgbClr val="C5FACE"/>
    <a:srgbClr val="C6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5"/>
  </p:normalViewPr>
  <p:slideViewPr>
    <p:cSldViewPr snapToGrid="0" snapToObjects="1">
      <p:cViewPr>
        <p:scale>
          <a:sx n="120" d="100"/>
          <a:sy n="120" d="100"/>
        </p:scale>
        <p:origin x="864" y="1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7" Type="http://schemas.openxmlformats.org/officeDocument/2006/relationships/slide" Target="slides/slide4.xml"/><Relationship Id="rId1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0" Type="http://schemas.openxmlformats.org/officeDocument/2006/relationships/customXml" Target="../customXml/item1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9" Type="http://schemas.openxmlformats.org/officeDocument/2006/relationships/tableStyles" Target="tableStyles.xml"/><Relationship Id="rId10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2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Stephane/Desktop/stats%20AG%20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Stephane/Desktop/stats%20AG%20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050" smtClean="0"/>
              <a:t>(</a:t>
            </a:r>
            <a:r>
              <a:rPr lang="fr-FR" sz="1050" dirty="0"/>
              <a:t>Saison 2017</a:t>
            </a:r>
            <a:r>
              <a:rPr lang="fr-FR" sz="1050" baseline="0" dirty="0"/>
              <a:t> : au 4 </a:t>
            </a:r>
            <a:r>
              <a:rPr lang="fr-FR" sz="1050" baseline="0" dirty="0" err="1"/>
              <a:t>déc</a:t>
            </a:r>
            <a:r>
              <a:rPr lang="fr-FR" sz="1050" baseline="0" dirty="0"/>
              <a:t> 2016)</a:t>
            </a:r>
            <a:endParaRPr lang="fr-FR" dirty="0"/>
          </a:p>
        </c:rich>
      </c:tx>
      <c:layout>
        <c:manualLayout>
          <c:xMode val="edge"/>
          <c:yMode val="edge"/>
          <c:x val="0.782977560044675"/>
          <c:y val="0.88695942665018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'Licences Rando'!$A$2</c:f>
              <c:strCache>
                <c:ptCount val="1"/>
                <c:pt idx="0">
                  <c:v>Rando</c:v>
                </c:pt>
              </c:strCache>
            </c:strRef>
          </c:tx>
          <c:spPr>
            <a:ln w="38100"/>
          </c:spPr>
          <c:dLbls>
            <c:dLbl>
              <c:idx val="6"/>
              <c:layout>
                <c:manualLayout>
                  <c:x val="-0.0652777777777778"/>
                  <c:y val="-0.04796464665634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'Licences Rando'!$B$1:$I$1</c:f>
              <c:numCache>
                <c:formatCode>General</c:formatCode>
                <c:ptCount val="8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  <c:pt idx="7">
                  <c:v>2017.0</c:v>
                </c:pt>
              </c:numCache>
            </c:numRef>
          </c:cat>
          <c:val>
            <c:numRef>
              <c:f>'Licences Rando'!$B$2:$I$2</c:f>
              <c:numCache>
                <c:formatCode>General</c:formatCode>
                <c:ptCount val="8"/>
                <c:pt idx="0">
                  <c:v>10074.0</c:v>
                </c:pt>
                <c:pt idx="1">
                  <c:v>10898.0</c:v>
                </c:pt>
                <c:pt idx="2">
                  <c:v>10892.0</c:v>
                </c:pt>
                <c:pt idx="3">
                  <c:v>10071.0</c:v>
                </c:pt>
                <c:pt idx="4">
                  <c:v>10210.0</c:v>
                </c:pt>
                <c:pt idx="5">
                  <c:v>10870.0</c:v>
                </c:pt>
                <c:pt idx="6">
                  <c:v>10961.0</c:v>
                </c:pt>
                <c:pt idx="7">
                  <c:v>11284.0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2979408"/>
        <c:axId val="-2096440624"/>
      </c:lineChart>
      <c:catAx>
        <c:axId val="2082979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96440624"/>
        <c:crosses val="autoZero"/>
        <c:auto val="1"/>
        <c:lblAlgn val="ctr"/>
        <c:lblOffset val="100"/>
        <c:noMultiLvlLbl val="0"/>
      </c:catAx>
      <c:valAx>
        <c:axId val="-2096440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2979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050" smtClean="0"/>
              <a:t>(</a:t>
            </a:r>
            <a:r>
              <a:rPr lang="fr-FR" sz="1050" dirty="0"/>
              <a:t>Saison 2017</a:t>
            </a:r>
            <a:r>
              <a:rPr lang="fr-FR" sz="1050" baseline="0" dirty="0"/>
              <a:t> : au 4 </a:t>
            </a:r>
            <a:r>
              <a:rPr lang="fr-FR" sz="1050" baseline="0" dirty="0" err="1"/>
              <a:t>déc</a:t>
            </a:r>
            <a:r>
              <a:rPr lang="fr-FR" sz="1050" baseline="0" dirty="0"/>
              <a:t> 2016)</a:t>
            </a:r>
            <a:endParaRPr lang="fr-FR" dirty="0"/>
          </a:p>
        </c:rich>
      </c:tx>
      <c:layout>
        <c:manualLayout>
          <c:xMode val="edge"/>
          <c:yMode val="edge"/>
          <c:x val="0.782977560044675"/>
          <c:y val="0.88695942665018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'Licences Rando'!$A$2</c:f>
              <c:strCache>
                <c:ptCount val="1"/>
                <c:pt idx="0">
                  <c:v>Rando</c:v>
                </c:pt>
              </c:strCache>
            </c:strRef>
          </c:tx>
          <c:spPr>
            <a:ln w="38100"/>
          </c:spPr>
          <c:dPt>
            <c:idx val="7"/>
            <c:bubble3D val="0"/>
            <c:spPr>
              <a:ln w="38100">
                <a:solidFill>
                  <a:schemeClr val="accent6"/>
                </a:solidFill>
              </a:ln>
            </c:spPr>
          </c:dPt>
          <c:dLbls>
            <c:dLbl>
              <c:idx val="1"/>
              <c:layout>
                <c:manualLayout>
                  <c:x val="-0.00833333333333338"/>
                  <c:y val="0.0407699496578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"/>
                  <c:y val="0.0503628789891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652777777777778"/>
                  <c:y val="-0.04796464665634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'Licences Rando'!$B$1:$I$1</c:f>
              <c:numCache>
                <c:formatCode>General</c:formatCode>
                <c:ptCount val="8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  <c:pt idx="7">
                  <c:v>2017.0</c:v>
                </c:pt>
              </c:numCache>
            </c:numRef>
          </c:cat>
          <c:val>
            <c:numRef>
              <c:f>'Licences Rando'!$B$2:$I$2</c:f>
              <c:numCache>
                <c:formatCode>General</c:formatCode>
                <c:ptCount val="8"/>
                <c:pt idx="0">
                  <c:v>10074.0</c:v>
                </c:pt>
                <c:pt idx="1">
                  <c:v>10898.0</c:v>
                </c:pt>
                <c:pt idx="2">
                  <c:v>10892.0</c:v>
                </c:pt>
                <c:pt idx="3">
                  <c:v>10071.0</c:v>
                </c:pt>
                <c:pt idx="4">
                  <c:v>10210.0</c:v>
                </c:pt>
                <c:pt idx="5">
                  <c:v>10870.0</c:v>
                </c:pt>
                <c:pt idx="6">
                  <c:v>10961.0</c:v>
                </c:pt>
                <c:pt idx="7">
                  <c:v>11284.0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5272368"/>
        <c:axId val="2095070192"/>
      </c:lineChart>
      <c:catAx>
        <c:axId val="-210527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95070192"/>
        <c:crosses val="autoZero"/>
        <c:auto val="1"/>
        <c:lblAlgn val="ctr"/>
        <c:lblOffset val="100"/>
        <c:noMultiLvlLbl val="0"/>
      </c:catAx>
      <c:valAx>
        <c:axId val="209507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05272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1DBAC-579E-3345-92FA-556FD672D15A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42F97-F47B-D448-AA03-02D9C0F24D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698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02D24-B3AE-8E48-9884-2C8DDE7FA352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6DE7C-288E-5A43-9517-EB47B8E2C3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83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  <a:p>
            <a:r>
              <a:rPr lang="fr-FR" baseline="0" dirty="0" smtClean="0"/>
              <a:t>2/ Le Ministère nous invite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6DE7C-288E-5A43-9517-EB47B8E2C312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31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  <a:p>
            <a:r>
              <a:rPr lang="fr-FR" baseline="0" dirty="0" smtClean="0"/>
              <a:t>Renouvellement des étapes en cours. Projet 2017</a:t>
            </a:r>
          </a:p>
          <a:p>
            <a:r>
              <a:rPr lang="fr-FR" baseline="0" dirty="0" smtClean="0"/>
              <a:t>Calendrier contraint avec 4 WE d’élections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6DE7C-288E-5A43-9517-EB47B8E2C312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701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6DE7C-288E-5A43-9517-EB47B8E2C31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734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85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814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88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3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00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04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2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91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331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5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8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07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69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94532B-F19C-7F43-AF66-E701295D93C6}" type="datetimeFigureOut">
              <a:rPr lang="fr-FR" smtClean="0"/>
              <a:pPr/>
              <a:t>06/12/2016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E9B9A2-4A98-B549-8B3D-3882D7106371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227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>
                <a:uFillTx/>
              </a:rPr>
              <a:t>Cliquez et modifiez le titre</a:t>
            </a:r>
            <a:endParaRPr lang="fr-FR">
              <a:uFillTx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2375CB-589C-4E41-AAE0-E83CB2D47226}" type="datetimeFigureOut">
              <a:rPr lang="fr-FR" smtClean="0">
                <a:uFillTx/>
              </a:rPr>
              <a:t>06/12/2016</a:t>
            </a:fld>
            <a:endParaRPr lang="fr-FR">
              <a:uFillTx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uFillTx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1B516-3447-3F44-A3EC-75EE3AB0CE0A}" type="slidenum">
              <a:rPr lang="fr-FR" smtClean="0">
                <a:uFillTx/>
              </a:rPr>
              <a:t>‹#›</a:t>
            </a:fld>
            <a:endParaRPr lang="fr-FR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5357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9634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0776" y="274638"/>
            <a:ext cx="5823324" cy="1029727"/>
          </a:xfrm>
          <a:prstGeom prst="rect">
            <a:avLst/>
          </a:prstGeom>
        </p:spPr>
        <p:txBody>
          <a:bodyPr anchor="ctr" anchorCtr="0"/>
          <a:lstStyle>
            <a:lvl1pPr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565150" y="1707776"/>
            <a:ext cx="8108950" cy="46116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b="1"/>
            </a:lvl2pPr>
            <a:lvl3pPr>
              <a:defRPr b="1" i="1"/>
            </a:lvl3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13437" y="64767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2060"/>
                </a:solidFill>
              </a:defRPr>
            </a:lvl1pPr>
          </a:lstStyle>
          <a:p>
            <a:r>
              <a:rPr lang="fr-FR" smtClean="0"/>
              <a:t>Doc MAJ le  17/06/2013</a:t>
            </a:r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-1" y="6492875"/>
            <a:ext cx="3697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 dirty="0" smtClean="0">
                <a:solidFill>
                  <a:prstClr val="black"/>
                </a:solidFill>
              </a:rPr>
              <a:t>Patrick RINGARD – FFRS – Service Formation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rgbClr val="002060"/>
                </a:solidFill>
              </a:defRPr>
            </a:lvl1pPr>
          </a:lstStyle>
          <a:p>
            <a:fld id="{6CCAEED7-771D-4E5C-BE6B-74CE62F8075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09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theme" Target="../theme/theme2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75CB-589C-4E41-AAE0-E83CB2D47226}" type="datetimeFigureOut">
              <a:rPr lang="fr-FR" smtClean="0"/>
              <a:t>06/12/2016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1B516-3447-3F44-A3EC-75EE3AB0CE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6" descr="SOMMAIRE BLANCH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 userDrawn="1"/>
        </p:nvSpPr>
        <p:spPr>
          <a:xfrm>
            <a:off x="4257675" y="71438"/>
            <a:ext cx="4738688" cy="584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 smtClean="0">
                <a:solidFill>
                  <a:prstClr val="black"/>
                </a:solidFill>
                <a:latin typeface="Coolvetica" charset="0"/>
                <a:cs typeface="Arial" charset="0"/>
              </a:rPr>
              <a:t>Randonnée</a:t>
            </a:r>
          </a:p>
        </p:txBody>
      </p:sp>
    </p:spTree>
    <p:extLst>
      <p:ext uri="{BB962C8B-B14F-4D97-AF65-F5344CB8AC3E}">
        <p14:creationId xmlns:p14="http://schemas.microsoft.com/office/powerpoint/2010/main" val="189628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5" r:id="rId2"/>
    <p:sldLayoutId id="2147483676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et modifiez le titre</a:t>
            </a:r>
            <a:endParaRPr lang="fr-FR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C5A79E-D039-B340-8F18-B9052933D3D6}" type="datetimeFigureOut">
              <a:rPr lang="fr-FR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06/12/2016</a:t>
            </a:fld>
            <a:endParaRPr lang="fr-FR">
              <a:ea typeface="ＭＳ Ｐゴシック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A47516-C6DB-A047-8866-37303B3C2A58}" type="slidenum">
              <a:rPr lang="fr-FR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>
              <a:ea typeface="ＭＳ Ｐゴシック" charset="0"/>
            </a:endParaRPr>
          </a:p>
        </p:txBody>
      </p:sp>
      <p:pic>
        <p:nvPicPr>
          <p:cNvPr id="1031" name="Image 8" descr="HOME BLANCH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4257675" y="71438"/>
            <a:ext cx="4738688" cy="584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 smtClean="0">
                <a:solidFill>
                  <a:prstClr val="black"/>
                </a:solidFill>
                <a:latin typeface="Coolvetica" charset="0"/>
                <a:cs typeface="Arial" charset="0"/>
              </a:rPr>
              <a:t>Randonnée</a:t>
            </a:r>
          </a:p>
        </p:txBody>
      </p:sp>
    </p:spTree>
    <p:extLst>
      <p:ext uri="{BB962C8B-B14F-4D97-AF65-F5344CB8AC3E}">
        <p14:creationId xmlns:p14="http://schemas.microsoft.com/office/powerpoint/2010/main" val="208708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2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55574" y="3580366"/>
            <a:ext cx="8488426" cy="2633383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14400"/>
            <a:r>
              <a:rPr lang="fr-FR" sz="6600" dirty="0" smtClean="0">
                <a:solidFill>
                  <a:schemeClr val="accent5">
                    <a:lumMod val="75000"/>
                  </a:schemeClr>
                </a:solidFill>
                <a:latin typeface="Coolvetica"/>
                <a:cs typeface="Coolvetica"/>
              </a:rPr>
              <a:t>Randonnée</a:t>
            </a:r>
            <a:br>
              <a:rPr lang="fr-FR" sz="6600" dirty="0" smtClean="0">
                <a:solidFill>
                  <a:schemeClr val="accent5">
                    <a:lumMod val="75000"/>
                  </a:schemeClr>
                </a:solidFill>
                <a:latin typeface="Coolvetica"/>
                <a:cs typeface="Coolvetica"/>
              </a:rPr>
            </a:b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Coolvetica"/>
                <a:cs typeface="Coolvetica"/>
              </a:rPr>
              <a:t>Rapport d’activité</a:t>
            </a:r>
            <a:b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Coolvetica"/>
                <a:cs typeface="Coolvetica"/>
              </a:rPr>
            </a:b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Coolvetica"/>
                <a:cs typeface="Coolvetica"/>
              </a:rPr>
              <a:t>Assemblée Générale 10 décembre 2016</a:t>
            </a:r>
            <a:endParaRPr lang="fr-FR" sz="2800" dirty="0">
              <a:solidFill>
                <a:schemeClr val="accent5">
                  <a:lumMod val="75000"/>
                </a:schemeClr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99778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5505" y="519220"/>
            <a:ext cx="857367" cy="6649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 smtClean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0578" y="519220"/>
            <a:ext cx="7065639" cy="6738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prstClr val="white"/>
                </a:solidFill>
                <a:latin typeface="Helvetica"/>
                <a:cs typeface="Helvetica"/>
              </a:rPr>
              <a:t>Objectif 11 000 licenciés </a:t>
            </a:r>
            <a:r>
              <a:rPr lang="fr-FR" dirty="0" smtClean="0">
                <a:solidFill>
                  <a:prstClr val="white"/>
                </a:solidFill>
                <a:latin typeface="Helvetica"/>
                <a:cs typeface="Helvetica"/>
              </a:rPr>
              <a:t>à la fin de l’olympiade</a:t>
            </a:r>
            <a:endParaRPr lang="fr-FR" sz="2400" dirty="0" smtClean="0">
              <a:solidFill>
                <a:srgbClr val="F79646">
                  <a:lumMod val="40000"/>
                  <a:lumOff val="6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02793" y="1193101"/>
            <a:ext cx="514120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4BACC6">
                    <a:lumMod val="75000"/>
                  </a:srgbClr>
                </a:solidFill>
              </a:rPr>
              <a:t>La randonnée atteint son plus haut niveau</a:t>
            </a:r>
          </a:p>
        </p:txBody>
      </p:sp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623724"/>
              </p:ext>
            </p:extLst>
          </p:nvPr>
        </p:nvGraphicFramePr>
        <p:xfrm>
          <a:off x="1" y="1466736"/>
          <a:ext cx="9144000" cy="5295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7464057" y="1845583"/>
            <a:ext cx="1499190" cy="4657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6151361" y="6113721"/>
            <a:ext cx="1488558" cy="2599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7841938" y="6430310"/>
            <a:ext cx="1227634" cy="2599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55505" y="2923953"/>
            <a:ext cx="6844755" cy="31898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37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5505" y="519220"/>
            <a:ext cx="857367" cy="6649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 smtClean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0578" y="519220"/>
            <a:ext cx="7065639" cy="6738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prstClr val="white"/>
                </a:solidFill>
                <a:latin typeface="Helvetica"/>
                <a:cs typeface="Helvetica"/>
              </a:rPr>
              <a:t>Objectif 11 000 licenciés </a:t>
            </a:r>
            <a:r>
              <a:rPr lang="fr-FR" dirty="0" smtClean="0">
                <a:solidFill>
                  <a:prstClr val="white"/>
                </a:solidFill>
                <a:latin typeface="Helvetica"/>
                <a:cs typeface="Helvetica"/>
              </a:rPr>
              <a:t>à la fin de l’olympiade</a:t>
            </a:r>
            <a:endParaRPr lang="fr-FR" sz="2400" dirty="0" smtClean="0">
              <a:solidFill>
                <a:srgbClr val="F79646">
                  <a:lumMod val="40000"/>
                  <a:lumOff val="6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02793" y="1193101"/>
            <a:ext cx="514120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4BACC6">
                    <a:lumMod val="75000"/>
                  </a:srgbClr>
                </a:solidFill>
              </a:rPr>
              <a:t>La randonnée atteint son plus haut niveau</a:t>
            </a:r>
          </a:p>
        </p:txBody>
      </p:sp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504786"/>
              </p:ext>
            </p:extLst>
          </p:nvPr>
        </p:nvGraphicFramePr>
        <p:xfrm>
          <a:off x="1" y="1466736"/>
          <a:ext cx="9144000" cy="5295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Connecteur droit 13"/>
          <p:cNvCxnSpPr/>
          <p:nvPr/>
        </p:nvCxnSpPr>
        <p:spPr>
          <a:xfrm flipH="1">
            <a:off x="555505" y="2923953"/>
            <a:ext cx="6844756" cy="10633"/>
          </a:xfrm>
          <a:prstGeom prst="line">
            <a:avLst/>
          </a:prstGeom>
          <a:ln w="1587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9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85" descr="RoueFFRS_Blanche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277" y="4076127"/>
            <a:ext cx="7156793" cy="6858000"/>
          </a:xfrm>
          <a:prstGeom prst="rect">
            <a:avLst/>
          </a:prstGeom>
        </p:spPr>
      </p:pic>
      <p:pic>
        <p:nvPicPr>
          <p:cNvPr id="4" name="Image 3" descr="LogoFFRS_Quadr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88900"/>
            <a:ext cx="1181234" cy="696543"/>
          </a:xfrm>
          <a:prstGeom prst="rect">
            <a:avLst/>
          </a:prstGeom>
        </p:spPr>
      </p:pic>
      <p:pic>
        <p:nvPicPr>
          <p:cNvPr id="12" name="Image 11" descr="RVR logo v2015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130" y="88900"/>
            <a:ext cx="1562870" cy="84676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01598" y="1013123"/>
            <a:ext cx="529336" cy="44620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9199" y="1013122"/>
            <a:ext cx="6925183" cy="4521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prstClr val="white"/>
                </a:solidFill>
                <a:latin typeface="Helvetica"/>
                <a:cs typeface="Helvetica"/>
              </a:rPr>
              <a:t>Le circuit 2016</a:t>
            </a:r>
            <a:endParaRPr lang="fr-FR" sz="2400" dirty="0" smtClean="0">
              <a:solidFill>
                <a:schemeClr val="accent6">
                  <a:lumMod val="40000"/>
                  <a:lumOff val="6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170430" y="1582566"/>
            <a:ext cx="647395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14 étapes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19199" y="1582566"/>
            <a:ext cx="36576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01600" y="3337463"/>
            <a:ext cx="42082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3 avril, La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des Salines</a:t>
            </a:r>
          </a:p>
        </p:txBody>
      </p:sp>
      <p:sp>
        <p:nvSpPr>
          <p:cNvPr id="39" name="Ellipse 38"/>
          <p:cNvSpPr/>
          <p:nvPr/>
        </p:nvSpPr>
        <p:spPr>
          <a:xfrm>
            <a:off x="2842010" y="3466213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/>
          <p:cNvSpPr/>
          <p:nvPr/>
        </p:nvSpPr>
        <p:spPr>
          <a:xfrm>
            <a:off x="3098042" y="3466213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101600" y="3763445"/>
            <a:ext cx="42082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16 avril, Gallo Roller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101600" y="4182260"/>
            <a:ext cx="42082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fr-FR" baseline="30000" dirty="0" smtClean="0">
                <a:solidFill>
                  <a:schemeClr val="accent5">
                    <a:lumMod val="75000"/>
                  </a:schemeClr>
                </a:solidFill>
              </a:rPr>
              <a:t>er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mai,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Trans’Oise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100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101600" y="4612388"/>
            <a:ext cx="42082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8 mai,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Côtes d’Amour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101600" y="5042516"/>
            <a:ext cx="42082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17 mai, En Terre Inconnue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01600" y="5472644"/>
            <a:ext cx="42082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22 mai, Boucles de la Meuse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101600" y="5902772"/>
            <a:ext cx="42082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28-29 mai, La Traversée des Landes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4818888" y="3337463"/>
            <a:ext cx="424275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4 juin,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Mirabelle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4818888" y="3763445"/>
            <a:ext cx="424275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12 juin, Marne Roll Express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4818888" y="4182260"/>
            <a:ext cx="424275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26 juin,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des Lacs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818888" y="4612388"/>
            <a:ext cx="424275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17 juillet, Marais Poitevin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4818888" y="5042516"/>
            <a:ext cx="424275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17-18 sept., Boucle du B. Arcachon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4818888" y="5472644"/>
            <a:ext cx="424275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25 septembre,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Angevine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4818888" y="5902772"/>
            <a:ext cx="424275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9 octobre, Roll’ d’Azur</a:t>
            </a:r>
          </a:p>
        </p:txBody>
      </p:sp>
      <p:sp>
        <p:nvSpPr>
          <p:cNvPr id="61" name="Ellipse 60"/>
          <p:cNvSpPr/>
          <p:nvPr/>
        </p:nvSpPr>
        <p:spPr>
          <a:xfrm>
            <a:off x="2089217" y="3903435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2345249" y="3903435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2601281" y="3903435"/>
            <a:ext cx="144888" cy="172691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3006602" y="4322250"/>
            <a:ext cx="144888" cy="17269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3262634" y="4328206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2858898" y="4752378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2704913" y="5182506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llipse 67"/>
          <p:cNvSpPr/>
          <p:nvPr/>
        </p:nvSpPr>
        <p:spPr>
          <a:xfrm>
            <a:off x="2896937" y="5608242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Ellipse 68"/>
          <p:cNvSpPr/>
          <p:nvPr/>
        </p:nvSpPr>
        <p:spPr>
          <a:xfrm>
            <a:off x="3152969" y="5608242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/>
          <p:cNvSpPr/>
          <p:nvPr/>
        </p:nvSpPr>
        <p:spPr>
          <a:xfrm>
            <a:off x="3409001" y="5608242"/>
            <a:ext cx="144888" cy="172691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/>
          <p:cNvSpPr/>
          <p:nvPr/>
        </p:nvSpPr>
        <p:spPr>
          <a:xfrm>
            <a:off x="3507811" y="6042762"/>
            <a:ext cx="144888" cy="17269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/>
          <p:cNvSpPr/>
          <p:nvPr/>
        </p:nvSpPr>
        <p:spPr>
          <a:xfrm>
            <a:off x="7121659" y="3477453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/>
          <p:cNvSpPr/>
          <p:nvPr/>
        </p:nvSpPr>
        <p:spPr>
          <a:xfrm>
            <a:off x="7465889" y="3903435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/>
          <p:cNvSpPr/>
          <p:nvPr/>
        </p:nvSpPr>
        <p:spPr>
          <a:xfrm>
            <a:off x="7721921" y="3903435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Ellipse 74"/>
          <p:cNvSpPr/>
          <p:nvPr/>
        </p:nvSpPr>
        <p:spPr>
          <a:xfrm>
            <a:off x="7977953" y="3903435"/>
            <a:ext cx="144888" cy="172691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Ellipse 75"/>
          <p:cNvSpPr/>
          <p:nvPr/>
        </p:nvSpPr>
        <p:spPr>
          <a:xfrm>
            <a:off x="7132318" y="4330092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Ellipse 76"/>
          <p:cNvSpPr/>
          <p:nvPr/>
        </p:nvSpPr>
        <p:spPr>
          <a:xfrm>
            <a:off x="7388350" y="4330092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Ellipse 77"/>
          <p:cNvSpPr/>
          <p:nvPr/>
        </p:nvSpPr>
        <p:spPr>
          <a:xfrm>
            <a:off x="7644382" y="4330092"/>
            <a:ext cx="144888" cy="172691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Ellipse 78"/>
          <p:cNvSpPr/>
          <p:nvPr/>
        </p:nvSpPr>
        <p:spPr>
          <a:xfrm>
            <a:off x="7337873" y="4752378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79"/>
          <p:cNvSpPr/>
          <p:nvPr/>
        </p:nvSpPr>
        <p:spPr>
          <a:xfrm>
            <a:off x="7593905" y="4752378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Ellipse 80"/>
          <p:cNvSpPr/>
          <p:nvPr/>
        </p:nvSpPr>
        <p:spPr>
          <a:xfrm>
            <a:off x="8230999" y="5182506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Ellipse 81"/>
          <p:cNvSpPr/>
          <p:nvPr/>
        </p:nvSpPr>
        <p:spPr>
          <a:xfrm>
            <a:off x="8487031" y="5182506"/>
            <a:ext cx="144888" cy="172691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Ellipse 82"/>
          <p:cNvSpPr/>
          <p:nvPr/>
        </p:nvSpPr>
        <p:spPr>
          <a:xfrm>
            <a:off x="8743063" y="5182506"/>
            <a:ext cx="144888" cy="172691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Ellipse 83"/>
          <p:cNvSpPr/>
          <p:nvPr/>
        </p:nvSpPr>
        <p:spPr>
          <a:xfrm>
            <a:off x="7895655" y="5605054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Ellipse 84"/>
          <p:cNvSpPr/>
          <p:nvPr/>
        </p:nvSpPr>
        <p:spPr>
          <a:xfrm>
            <a:off x="7017829" y="6042762"/>
            <a:ext cx="144888" cy="17269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1170430" y="2069157"/>
            <a:ext cx="647395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3 000 participants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19637" y="2069157"/>
            <a:ext cx="36576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3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ogoFFRS_Quadr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88900"/>
            <a:ext cx="1181234" cy="69654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01600" y="901986"/>
            <a:ext cx="545321" cy="6649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9201" y="901986"/>
            <a:ext cx="4282569" cy="6738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prstClr val="white"/>
                </a:solidFill>
                <a:latin typeface="Helvetica"/>
                <a:cs typeface="Helvetica"/>
              </a:rPr>
              <a:t>Le circuit </a:t>
            </a:r>
            <a:r>
              <a:rPr lang="fr-FR" sz="2400" dirty="0" smtClean="0">
                <a:solidFill>
                  <a:prstClr val="white"/>
                </a:solidFill>
                <a:latin typeface="Helvetica"/>
                <a:cs typeface="Helvetica"/>
              </a:rPr>
              <a:t>2017</a:t>
            </a:r>
            <a:endParaRPr lang="fr-FR" sz="2400" dirty="0" smtClean="0">
              <a:solidFill>
                <a:schemeClr val="accent6">
                  <a:lumMod val="40000"/>
                  <a:lumOff val="6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19199" y="1665582"/>
            <a:ext cx="428256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11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étapes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19199" y="2127186"/>
            <a:ext cx="428256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nouvelles étapes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103" y="1463574"/>
            <a:ext cx="3652141" cy="4937761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101599" y="2947829"/>
            <a:ext cx="2470677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26/03, </a:t>
            </a:r>
            <a:r>
              <a:rPr lang="fr-FR" sz="1400" dirty="0" err="1" smtClean="0">
                <a:solidFill>
                  <a:schemeClr val="accent5">
                    <a:lumMod val="75000"/>
                  </a:schemeClr>
                </a:solidFill>
              </a:rPr>
              <a:t>Atlanti</a:t>
            </a: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 Sport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5183" y="3458034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02/04, </a:t>
            </a:r>
            <a:r>
              <a:rPr lang="fr-FR" sz="1400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 des Salines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5183" y="4002210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30/04, En Terre Inconnue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84215" y="4546386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01/05, Trans’ Oise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4215" y="5090562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04/05, </a:t>
            </a:r>
            <a:r>
              <a:rPr lang="fr-FR" sz="1400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 Côte d’Amour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767977" y="2947829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28/05, Boucles de la Meuse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767977" y="3471844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10-11/06, </a:t>
            </a:r>
            <a:r>
              <a:rPr lang="fr-FR" sz="1400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 Mirabelle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767977" y="3993469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18/06, </a:t>
            </a:r>
            <a:r>
              <a:rPr lang="fr-FR" sz="1400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 des Lacs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2767977" y="4546386"/>
            <a:ext cx="247067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16-17/09, Boucle du Bassin d’Arcachon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2767977" y="5314746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08/10, Roll d’Azur</a:t>
            </a:r>
          </a:p>
        </p:txBody>
      </p:sp>
      <p:sp>
        <p:nvSpPr>
          <p:cNvPr id="2" name="Rectangle 1"/>
          <p:cNvSpPr/>
          <p:nvPr/>
        </p:nvSpPr>
        <p:spPr>
          <a:xfrm>
            <a:off x="8207861" y="1463574"/>
            <a:ext cx="839972" cy="11043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84214" y="5634738"/>
            <a:ext cx="24706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</a:rPr>
              <a:t>20-21/05, Traversée des Landes</a:t>
            </a:r>
          </a:p>
        </p:txBody>
      </p:sp>
    </p:spTree>
    <p:extLst>
      <p:ext uri="{BB962C8B-B14F-4D97-AF65-F5344CB8AC3E}">
        <p14:creationId xmlns:p14="http://schemas.microsoft.com/office/powerpoint/2010/main" val="181218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5" name="ZoneTexte 10"/>
          <p:cNvSpPr txBox="1">
            <a:spLocks noChangeArrowheads="1"/>
          </p:cNvSpPr>
          <p:nvPr/>
        </p:nvSpPr>
        <p:spPr bwMode="auto">
          <a:xfrm>
            <a:off x="6796064" y="2252663"/>
            <a:ext cx="215533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fr-F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eaLnBrk="1" hangingPunct="1"/>
            <a:endParaRPr lang="fr-FR" sz="1800" dirty="0"/>
          </a:p>
          <a:p>
            <a:pPr algn="r" eaLnBrk="1" hangingPunct="1"/>
            <a:r>
              <a:rPr lang="fr-FR" sz="1800" b="1" dirty="0" smtClean="0"/>
              <a:t>10 </a:t>
            </a:r>
            <a:r>
              <a:rPr lang="fr-FR" sz="1800" dirty="0" smtClean="0"/>
              <a:t>formations</a:t>
            </a:r>
            <a:endParaRPr lang="fr-FR" sz="1800" dirty="0"/>
          </a:p>
          <a:p>
            <a:pPr algn="r" eaLnBrk="1" hangingPunct="1"/>
            <a:endParaRPr lang="fr-FR" sz="1800" dirty="0"/>
          </a:p>
          <a:p>
            <a:pPr algn="r" eaLnBrk="1" hangingPunct="1"/>
            <a:r>
              <a:rPr lang="fr-FR" sz="1800" b="1" dirty="0" smtClean="0"/>
              <a:t>Env. 200</a:t>
            </a:r>
            <a:r>
              <a:rPr lang="fr-FR" sz="1800" dirty="0" smtClean="0"/>
              <a:t> </a:t>
            </a:r>
            <a:r>
              <a:rPr lang="fr-FR" sz="1800" dirty="0"/>
              <a:t>stagiaires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7873234" y="2704051"/>
            <a:ext cx="979078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63143" y="2136339"/>
            <a:ext cx="55675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smtClean="0">
                <a:latin typeface="Helvetica"/>
                <a:cs typeface="Helvetica"/>
              </a:rPr>
              <a:t>Bordeaux, </a:t>
            </a:r>
            <a:r>
              <a:rPr lang="fr-FR" sz="1600" dirty="0" smtClean="0">
                <a:latin typeface="Helvetica"/>
                <a:cs typeface="Helvetica"/>
              </a:rPr>
              <a:t>28 </a:t>
            </a:r>
            <a:r>
              <a:rPr lang="fr-FR" sz="1600" dirty="0" err="1" smtClean="0">
                <a:latin typeface="Helvetica"/>
                <a:cs typeface="Helvetica"/>
              </a:rPr>
              <a:t>fev</a:t>
            </a:r>
            <a:r>
              <a:rPr lang="fr-FR" sz="1600" dirty="0">
                <a:latin typeface="Helvetica"/>
                <a:cs typeface="Helvetica"/>
              </a:rPr>
              <a:t> </a:t>
            </a:r>
            <a:r>
              <a:rPr lang="fr-FR" sz="1600" dirty="0" smtClean="0">
                <a:latin typeface="Helvetica"/>
                <a:cs typeface="Helvetica"/>
              </a:rPr>
              <a:t>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 &amp; 2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smtClean="0">
                <a:latin typeface="Helvetica"/>
                <a:cs typeface="Helvetica"/>
              </a:rPr>
              <a:t>Paris, </a:t>
            </a:r>
            <a:r>
              <a:rPr lang="fr-FR" sz="1600" dirty="0" smtClean="0">
                <a:latin typeface="Helvetica"/>
                <a:cs typeface="Helvetica"/>
              </a:rPr>
              <a:t>27-28 </a:t>
            </a:r>
            <a:r>
              <a:rPr lang="fr-FR" sz="1600" dirty="0" err="1" smtClean="0">
                <a:latin typeface="Helvetica"/>
                <a:cs typeface="Helvetica"/>
              </a:rPr>
              <a:t>fev</a:t>
            </a:r>
            <a:r>
              <a:rPr lang="fr-FR" sz="1600" dirty="0" smtClean="0">
                <a:latin typeface="Helvetica"/>
                <a:cs typeface="Helvetica"/>
              </a:rPr>
              <a:t> 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 &amp; 2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smtClean="0">
                <a:latin typeface="Helvetica"/>
                <a:cs typeface="Helvetica"/>
              </a:rPr>
              <a:t>St Paul Position, </a:t>
            </a:r>
            <a:r>
              <a:rPr lang="fr-FR" sz="1600" dirty="0" smtClean="0">
                <a:latin typeface="Helvetica"/>
                <a:cs typeface="Helvetica"/>
              </a:rPr>
              <a:t>5 mars 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smtClean="0">
                <a:latin typeface="Helvetica"/>
                <a:cs typeface="Helvetica"/>
              </a:rPr>
              <a:t>Strasbourg, </a:t>
            </a:r>
            <a:r>
              <a:rPr lang="fr-FR" sz="1600" dirty="0" smtClean="0">
                <a:latin typeface="Helvetica"/>
                <a:cs typeface="Helvetica"/>
              </a:rPr>
              <a:t>19-20 mars 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 &amp; 2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smtClean="0">
                <a:latin typeface="Helvetica"/>
                <a:cs typeface="Helvetica"/>
              </a:rPr>
              <a:t>Vannes , </a:t>
            </a:r>
            <a:r>
              <a:rPr lang="fr-FR" sz="1600" dirty="0" smtClean="0">
                <a:latin typeface="Helvetica"/>
                <a:cs typeface="Helvetica"/>
              </a:rPr>
              <a:t>30 avril 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smtClean="0">
                <a:latin typeface="Helvetica"/>
                <a:cs typeface="Helvetica"/>
              </a:rPr>
              <a:t>Troyes, </a:t>
            </a:r>
            <a:r>
              <a:rPr lang="fr-FR" sz="1600" dirty="0" smtClean="0">
                <a:latin typeface="Helvetica"/>
                <a:cs typeface="Helvetica"/>
              </a:rPr>
              <a:t>21 mai 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err="1" smtClean="0">
                <a:latin typeface="Helvetica"/>
                <a:cs typeface="Helvetica"/>
              </a:rPr>
              <a:t>Coulon</a:t>
            </a:r>
            <a:r>
              <a:rPr lang="fr-FR" sz="2000" dirty="0" smtClean="0">
                <a:latin typeface="Helvetica"/>
                <a:cs typeface="Helvetica"/>
              </a:rPr>
              <a:t>, </a:t>
            </a:r>
            <a:r>
              <a:rPr lang="fr-FR" sz="1600" dirty="0" smtClean="0">
                <a:latin typeface="Helvetica"/>
                <a:cs typeface="Helvetica"/>
              </a:rPr>
              <a:t>17 </a:t>
            </a:r>
            <a:r>
              <a:rPr lang="fr-FR" sz="1600" dirty="0" err="1" smtClean="0">
                <a:latin typeface="Helvetica"/>
                <a:cs typeface="Helvetica"/>
              </a:rPr>
              <a:t>juil</a:t>
            </a:r>
            <a:r>
              <a:rPr lang="fr-FR" sz="1600" dirty="0" smtClean="0">
                <a:latin typeface="Helvetica"/>
                <a:cs typeface="Helvetica"/>
              </a:rPr>
              <a:t> 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 &amp; 2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dirty="0" smtClean="0">
                <a:latin typeface="Helvetica"/>
                <a:cs typeface="Helvetica"/>
              </a:rPr>
              <a:t>Rezé, </a:t>
            </a:r>
            <a:r>
              <a:rPr lang="fr-FR" sz="1600" dirty="0" smtClean="0">
                <a:latin typeface="Helvetica"/>
                <a:cs typeface="Helvetica"/>
              </a:rPr>
              <a:t>29 </a:t>
            </a:r>
            <a:r>
              <a:rPr lang="fr-FR" sz="1600" dirty="0" err="1" smtClean="0">
                <a:latin typeface="Helvetica"/>
                <a:cs typeface="Helvetica"/>
              </a:rPr>
              <a:t>oct</a:t>
            </a:r>
            <a:r>
              <a:rPr lang="fr-FR" sz="1600" dirty="0" smtClean="0">
                <a:latin typeface="Helvetica"/>
                <a:cs typeface="Helvetica"/>
              </a:rPr>
              <a:t> : </a:t>
            </a:r>
            <a:r>
              <a:rPr lang="fr-FR" sz="1600" dirty="0" err="1">
                <a:latin typeface="Helvetica"/>
                <a:cs typeface="Helvetica"/>
              </a:rPr>
              <a:t>n</a:t>
            </a:r>
            <a:r>
              <a:rPr lang="fr-FR" sz="1600" dirty="0" err="1" smtClean="0">
                <a:latin typeface="Helvetica"/>
                <a:cs typeface="Helvetica"/>
              </a:rPr>
              <a:t>iv</a:t>
            </a:r>
            <a:r>
              <a:rPr lang="fr-FR" sz="1600" dirty="0" smtClean="0">
                <a:latin typeface="Helvetica"/>
                <a:cs typeface="Helvetica"/>
              </a:rPr>
              <a:t> 1 &amp; 2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fr-FR" sz="2000" smtClean="0">
                <a:latin typeface="Helvetica"/>
                <a:cs typeface="Helvetica"/>
              </a:rPr>
              <a:t>Le Mans, </a:t>
            </a:r>
            <a:r>
              <a:rPr lang="fr-FR" sz="1600" dirty="0" smtClean="0">
                <a:latin typeface="Helvetica"/>
                <a:cs typeface="Helvetica"/>
              </a:rPr>
              <a:t>13 </a:t>
            </a:r>
            <a:r>
              <a:rPr lang="fr-FR" sz="1600" dirty="0" err="1" smtClean="0">
                <a:latin typeface="Helvetica"/>
                <a:cs typeface="Helvetica"/>
              </a:rPr>
              <a:t>nov</a:t>
            </a:r>
            <a:r>
              <a:rPr lang="fr-FR" sz="1600" dirty="0" smtClean="0">
                <a:latin typeface="Helvetica"/>
                <a:cs typeface="Helvetica"/>
              </a:rPr>
              <a:t> : </a:t>
            </a:r>
            <a:r>
              <a:rPr lang="fr-FR" sz="1600" dirty="0" err="1" smtClean="0">
                <a:latin typeface="Helvetica"/>
                <a:cs typeface="Helvetica"/>
              </a:rPr>
              <a:t>niv</a:t>
            </a:r>
            <a:r>
              <a:rPr lang="fr-FR" sz="1600" dirty="0" smtClean="0">
                <a:latin typeface="Helvetica"/>
                <a:cs typeface="Helvetica"/>
              </a:rPr>
              <a:t> 1</a:t>
            </a:r>
            <a:endParaRPr lang="fr-FR" sz="1600" dirty="0">
              <a:latin typeface="Helvetica"/>
              <a:cs typeface="Helvetica"/>
            </a:endParaRP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endParaRPr lang="fr-FR" sz="2000" dirty="0">
              <a:latin typeface="Helvetica"/>
              <a:cs typeface="Helvetica"/>
            </a:endParaRPr>
          </a:p>
        </p:txBody>
      </p:sp>
      <p:pic>
        <p:nvPicPr>
          <p:cNvPr id="11" name="Image 10" descr="LogoFFRS_Quadr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88900"/>
            <a:ext cx="1181234" cy="69654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1600" y="979713"/>
            <a:ext cx="857367" cy="6649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673" y="979713"/>
            <a:ext cx="7446391" cy="6738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prstClr val="white"/>
                </a:solidFill>
                <a:latin typeface="Helvetica"/>
                <a:cs typeface="Helvetica"/>
              </a:rPr>
              <a:t>Formations de staffeurs</a:t>
            </a:r>
            <a:r>
              <a:rPr lang="fr-FR" sz="2400" dirty="0" smtClean="0">
                <a:solidFill>
                  <a:prstClr val="white"/>
                </a:solidFill>
                <a:latin typeface="Helvetica"/>
                <a:cs typeface="Helvetica"/>
              </a:rPr>
              <a:t/>
            </a:r>
            <a:br>
              <a:rPr lang="fr-FR" sz="2400" dirty="0" smtClean="0">
                <a:solidFill>
                  <a:prstClr val="white"/>
                </a:solidFill>
                <a:latin typeface="Helvetica"/>
                <a:cs typeface="Helvetica"/>
              </a:rPr>
            </a:br>
            <a:r>
              <a:rPr lang="is-IS" sz="1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elvetica"/>
                <a:cs typeface="Helvetica"/>
              </a:rPr>
              <a:t>Formation fédérale gratuite</a:t>
            </a:r>
            <a:endParaRPr lang="fr-FR" sz="2400" dirty="0" smtClean="0">
              <a:solidFill>
                <a:schemeClr val="accent6">
                  <a:lumMod val="40000"/>
                  <a:lumOff val="6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6670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FFRS_Quadr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88900"/>
            <a:ext cx="1181234" cy="696543"/>
          </a:xfrm>
          <a:prstGeom prst="rect">
            <a:avLst/>
          </a:prstGeom>
        </p:spPr>
      </p:pic>
      <p:pic>
        <p:nvPicPr>
          <p:cNvPr id="8" name="Image 7" descr="RoueFFRS_Blanche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231" y="3429000"/>
            <a:ext cx="7156793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1600" y="1389332"/>
            <a:ext cx="857367" cy="6649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673" y="1389332"/>
            <a:ext cx="7446391" cy="6738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prstClr val="white"/>
                </a:solidFill>
                <a:latin typeface="Helvetica"/>
                <a:cs typeface="Helvetica"/>
              </a:rPr>
              <a:t>Développement régional</a:t>
            </a:r>
            <a:r>
              <a:rPr lang="fr-FR" sz="2400" dirty="0" smtClean="0">
                <a:solidFill>
                  <a:prstClr val="white"/>
                </a:solidFill>
                <a:latin typeface="Helvetica"/>
                <a:cs typeface="Helvetica"/>
              </a:rPr>
              <a:t/>
            </a:r>
            <a:br>
              <a:rPr lang="fr-FR" sz="2400" dirty="0" smtClean="0">
                <a:solidFill>
                  <a:prstClr val="white"/>
                </a:solidFill>
                <a:latin typeface="Helvetica"/>
                <a:cs typeface="Helvetica"/>
              </a:rPr>
            </a:br>
            <a:r>
              <a:rPr lang="is-IS" sz="1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elvetica"/>
                <a:cs typeface="Helvetica"/>
              </a:rPr>
              <a:t>Acte II du projet de développement randonnée</a:t>
            </a:r>
            <a:endParaRPr lang="fr-FR" sz="2400" dirty="0" smtClean="0">
              <a:solidFill>
                <a:schemeClr val="accent6">
                  <a:lumMod val="40000"/>
                  <a:lumOff val="6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10198" y="2880028"/>
            <a:ext cx="71028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Accompagnement des Ligues : création de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circuits régionaux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8967" y="2880028"/>
            <a:ext cx="36576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410198" y="3378255"/>
            <a:ext cx="7102866" cy="6155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Capacité pour les Ligues de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délivrer le label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Rando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Verte Roller Régional</a:t>
            </a:r>
          </a:p>
          <a:p>
            <a:r>
              <a:rPr lang="fr-FR" sz="1600" dirty="0" smtClean="0">
                <a:solidFill>
                  <a:schemeClr val="accent5">
                    <a:lumMod val="75000"/>
                  </a:schemeClr>
                </a:solidFill>
                <a:sym typeface="Wingdings"/>
              </a:rPr>
              <a:t> Un accompagnement de la fédération pour les manifestations labellisées</a:t>
            </a:r>
            <a:r>
              <a:rPr lang="fr-FR" sz="16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8967" y="3378254"/>
            <a:ext cx="365760" cy="6155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410198" y="4867151"/>
            <a:ext cx="71028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Aide à l’acquisition de matériels : jusqu’à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2000 €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8967" y="4867151"/>
            <a:ext cx="40129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410198" y="5359594"/>
            <a:ext cx="71028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Mise à disposition d’un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intervenant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: ingénierie de projet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58967" y="5359594"/>
            <a:ext cx="40129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1600" y="2399250"/>
            <a:ext cx="857367" cy="3497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66673" y="2399250"/>
            <a:ext cx="7446391" cy="3544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  <a:latin typeface="Helvetica"/>
                <a:cs typeface="Helvetica"/>
              </a:rPr>
              <a:t>Un appui aux Ligues</a:t>
            </a:r>
            <a:endParaRPr lang="fr-FR" sz="2400" dirty="0" smtClean="0">
              <a:solidFill>
                <a:schemeClr val="accent5">
                  <a:lumMod val="75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1600" y="4387343"/>
            <a:ext cx="857367" cy="3497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66673" y="4387343"/>
            <a:ext cx="7446391" cy="3544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  <a:latin typeface="Helvetica"/>
                <a:cs typeface="Helvetica"/>
              </a:rPr>
              <a:t>Une aide directe</a:t>
            </a:r>
            <a:endParaRPr lang="fr-FR" sz="2400" dirty="0" smtClean="0">
              <a:solidFill>
                <a:schemeClr val="accent5">
                  <a:lumMod val="75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5279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RVR logo v201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2" y="1392864"/>
            <a:ext cx="7732036" cy="418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HOME BLANCH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9137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3DBF8ADF1E4B4EA4BFB81CD2062D74" ma:contentTypeVersion="0" ma:contentTypeDescription="Crée un document." ma:contentTypeScope="" ma:versionID="0973cec47f60d60032fe2fb5fc6c866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8412c90d4362bd29ffbb751b51201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899896-A677-4FC9-B88F-A300FCD687D1}"/>
</file>

<file path=customXml/itemProps2.xml><?xml version="1.0" encoding="utf-8"?>
<ds:datastoreItem xmlns:ds="http://schemas.openxmlformats.org/officeDocument/2006/customXml" ds:itemID="{DA97BC3C-6B7C-4029-8185-4E1EBD3EA0A7}"/>
</file>

<file path=customXml/itemProps3.xml><?xml version="1.0" encoding="utf-8"?>
<ds:datastoreItem xmlns:ds="http://schemas.openxmlformats.org/officeDocument/2006/customXml" ds:itemID="{127C3747-3DD0-4368-A6CA-C2A5F5A32E99}"/>
</file>

<file path=docProps/app.xml><?xml version="1.0" encoding="utf-8"?>
<Properties xmlns="http://schemas.openxmlformats.org/officeDocument/2006/extended-properties" xmlns:vt="http://schemas.openxmlformats.org/officeDocument/2006/docPropsVTypes">
  <TotalTime>4761</TotalTime>
  <Words>377</Words>
  <Application>Microsoft Macintosh PowerPoint</Application>
  <PresentationFormat>Présentation à l'écran (4:3)</PresentationFormat>
  <Paragraphs>73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Calibri</vt:lpstr>
      <vt:lpstr>Coolvetica</vt:lpstr>
      <vt:lpstr>Helvetica</vt:lpstr>
      <vt:lpstr>Helvetica Neue</vt:lpstr>
      <vt:lpstr>ＭＳ Ｐゴシック</vt:lpstr>
      <vt:lpstr>Wingdings</vt:lpstr>
      <vt:lpstr>Arial</vt:lpstr>
      <vt:lpstr>Thème Office</vt:lpstr>
      <vt:lpstr>1_Conception personnalisée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Stéphane Casteran</dc:creator>
  <cp:lastModifiedBy>stéphane CASTERAN</cp:lastModifiedBy>
  <cp:revision>119</cp:revision>
  <cp:lastPrinted>2016-12-04T15:26:20Z</cp:lastPrinted>
  <dcterms:created xsi:type="dcterms:W3CDTF">2015-11-03T15:05:50Z</dcterms:created>
  <dcterms:modified xsi:type="dcterms:W3CDTF">2016-12-06T19:54:59Z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0x010100803DBF8ADF1E4B4EA4BFB81CD2062D74</vt:lpwstr>
  </property>
</Properties>
</file>